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7" r:id="rId5"/>
    <p:sldId id="258" r:id="rId6"/>
    <p:sldId id="259" r:id="rId7"/>
    <p:sldId id="265" r:id="rId8"/>
    <p:sldId id="260" r:id="rId9"/>
    <p:sldId id="261" r:id="rId10"/>
    <p:sldId id="263" r:id="rId11"/>
    <p:sldId id="268" r:id="rId12"/>
    <p:sldId id="26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5397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0500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399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592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8133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3351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108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481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9050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1713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2925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6659-F721-4C85-A6EC-BED3E39EEBCF}" type="datetimeFigureOut">
              <a:rPr lang="ko-KR" altLang="en-US" smtClean="0"/>
              <a:pPr/>
              <a:t>2017-07-07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79FC6-0483-49EC-9378-729400C557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281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39552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2017.7.5(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9552" y="1124744"/>
            <a:ext cx="8280400" cy="1944216"/>
          </a:xfrm>
          <a:prstGeom prst="bevel">
            <a:avLst>
              <a:gd name="adj" fmla="val 12500"/>
            </a:avLst>
          </a:prstGeom>
          <a:solidFill>
            <a:srgbClr val="FFFFFF">
              <a:alpha val="9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449512"/>
          </a:xfrm>
        </p:spPr>
        <p:txBody>
          <a:bodyPr/>
          <a:lstStyle/>
          <a:p>
            <a:r>
              <a:rPr lang="ko-KR" altLang="en-US" b="1" dirty="0" err="1" smtClean="0">
                <a:solidFill>
                  <a:schemeClr val="tx2"/>
                </a:solidFill>
              </a:rPr>
              <a:t>환동해</a:t>
            </a:r>
            <a:r>
              <a:rPr lang="ko-KR" altLang="en-US" b="1" dirty="0" smtClean="0">
                <a:solidFill>
                  <a:schemeClr val="tx2"/>
                </a:solidFill>
              </a:rPr>
              <a:t> </a:t>
            </a:r>
            <a:r>
              <a:rPr lang="ko-KR" altLang="en-US" b="1" dirty="0" err="1" smtClean="0">
                <a:solidFill>
                  <a:schemeClr val="tx2"/>
                </a:solidFill>
              </a:rPr>
              <a:t>지자체</a:t>
            </a:r>
            <a:r>
              <a:rPr lang="ko-KR" altLang="en-US" b="1" dirty="0" smtClean="0">
                <a:solidFill>
                  <a:schemeClr val="tx2"/>
                </a:solidFill>
              </a:rPr>
              <a:t> 교류협력의 </a:t>
            </a:r>
            <a:r>
              <a:rPr lang="en-US" altLang="ko-KR" b="1" dirty="0" smtClean="0">
                <a:solidFill>
                  <a:schemeClr val="tx2"/>
                </a:solidFill>
              </a:rPr>
              <a:t/>
            </a:r>
            <a:br>
              <a:rPr lang="en-US" altLang="ko-KR" b="1" dirty="0" smtClean="0">
                <a:solidFill>
                  <a:schemeClr val="tx2"/>
                </a:solidFill>
              </a:rPr>
            </a:br>
            <a:r>
              <a:rPr lang="ko-KR" altLang="en-US" b="1" dirty="0" smtClean="0">
                <a:solidFill>
                  <a:schemeClr val="tx2"/>
                </a:solidFill>
              </a:rPr>
              <a:t>배경과 역할</a:t>
            </a:r>
            <a:endParaRPr lang="ko-KR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6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중국의 일대일로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민심상통</a:t>
            </a:r>
            <a:endParaRPr lang="en-US" altLang="ko-KR" dirty="0" smtClean="0"/>
          </a:p>
          <a:p>
            <a:r>
              <a:rPr lang="zh-CN" altLang="en-US" sz="3600" b="1" dirty="0"/>
              <a:t>政策沟通</a:t>
            </a:r>
            <a:r>
              <a:rPr lang="en-US" altLang="ko-KR" b="1" dirty="0"/>
              <a:t>(</a:t>
            </a:r>
            <a:r>
              <a:rPr lang="zh-CN" altLang="en-US" b="1" dirty="0"/>
              <a:t>加强各政府间战略、政策交流及合作）</a:t>
            </a:r>
            <a:r>
              <a:rPr lang="en-US" altLang="ko-KR" b="1" dirty="0"/>
              <a:t>, </a:t>
            </a:r>
            <a:r>
              <a:rPr lang="zh-CN" altLang="en-US" sz="3600" b="1" dirty="0"/>
              <a:t>设施联通</a:t>
            </a:r>
            <a:r>
              <a:rPr lang="en-US" altLang="ko-KR" b="1" dirty="0"/>
              <a:t>(</a:t>
            </a:r>
            <a:r>
              <a:rPr lang="zh-CN" altLang="en-US" b="1" dirty="0"/>
              <a:t>道路、铁路等交通网与通信网、为能源运输及储存的基础设施连接</a:t>
            </a:r>
            <a:r>
              <a:rPr lang="en-US" altLang="ko-KR" b="1" dirty="0"/>
              <a:t>), </a:t>
            </a:r>
            <a:r>
              <a:rPr lang="zh-CN" altLang="en-US" sz="3600" b="1" dirty="0"/>
              <a:t>贸易畅通</a:t>
            </a:r>
            <a:r>
              <a:rPr lang="en-US" altLang="ko-KR" b="1" dirty="0"/>
              <a:t>(</a:t>
            </a:r>
            <a:r>
              <a:rPr lang="zh-CN" altLang="en-US" b="1" dirty="0"/>
              <a:t>去除投资、贸易障碍</a:t>
            </a:r>
            <a:r>
              <a:rPr lang="en-US" altLang="ko-KR" b="1" dirty="0"/>
              <a:t>), </a:t>
            </a:r>
            <a:r>
              <a:rPr lang="zh-CN" altLang="en-US" sz="3600" b="1" dirty="0"/>
              <a:t>资金融通</a:t>
            </a:r>
            <a:r>
              <a:rPr lang="en-US" altLang="ko-KR" b="1" dirty="0"/>
              <a:t>(</a:t>
            </a:r>
            <a:r>
              <a:rPr lang="zh-CN" altLang="en-US" b="1" dirty="0"/>
              <a:t>人民币国际化</a:t>
            </a:r>
            <a:r>
              <a:rPr lang="en-US" altLang="ko-KR" b="1" dirty="0"/>
              <a:t>, </a:t>
            </a:r>
            <a:r>
              <a:rPr lang="zh-CN" altLang="en-US" b="1" dirty="0"/>
              <a:t>设立</a:t>
            </a:r>
            <a:r>
              <a:rPr lang="en-US" altLang="ko-KR" b="1" dirty="0"/>
              <a:t>AIIB/BRICS</a:t>
            </a:r>
            <a:r>
              <a:rPr lang="zh-CN" altLang="en-US" b="1" dirty="0"/>
              <a:t>）</a:t>
            </a:r>
            <a:r>
              <a:rPr lang="zh-CN" altLang="en-US" sz="3600" b="1" dirty="0"/>
              <a:t>民心相通</a:t>
            </a:r>
            <a:r>
              <a:rPr lang="en-US" altLang="ko-KR" b="1" dirty="0"/>
              <a:t>(</a:t>
            </a:r>
            <a:r>
              <a:rPr lang="zh-CN" altLang="en-US" b="1" dirty="0"/>
              <a:t>加强民间文化交流</a:t>
            </a:r>
            <a:r>
              <a:rPr lang="en-US" altLang="ko-KR" b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0958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미얀마 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3200" b="1" dirty="0" err="1" smtClean="0">
                <a:solidFill>
                  <a:schemeClr val="tx2"/>
                </a:solidFill>
              </a:rPr>
              <a:t>쿤밍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8606" cy="55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8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결 </a:t>
            </a:r>
            <a:r>
              <a:rPr lang="ko-KR" altLang="en-US" sz="3200" b="1" dirty="0" err="1" smtClean="0">
                <a:solidFill>
                  <a:schemeClr val="tx2"/>
                </a:solidFill>
              </a:rPr>
              <a:t>론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97152"/>
          </a:xfrm>
        </p:spPr>
        <p:txBody>
          <a:bodyPr/>
          <a:lstStyle/>
          <a:p>
            <a:r>
              <a:rPr lang="ko-KR" altLang="en-US" sz="2400" dirty="0" smtClean="0"/>
              <a:t>문화 교류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학술 교류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트랙 </a:t>
            </a:r>
            <a:r>
              <a:rPr lang="en-US" altLang="ko-KR" sz="2400" dirty="0" smtClean="0"/>
              <a:t>1.5 </a:t>
            </a:r>
            <a:r>
              <a:rPr lang="ko-KR" altLang="en-US" sz="2400" dirty="0" smtClean="0"/>
              <a:t>또는 트랙 </a:t>
            </a:r>
            <a:r>
              <a:rPr lang="en-US" altLang="ko-KR" sz="2400" dirty="0" smtClean="0"/>
              <a:t>2.0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국제물류의 활성화 조건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항만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철도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도로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공항</a:t>
            </a:r>
            <a:r>
              <a:rPr lang="en-US" altLang="ko-KR" sz="2000" dirty="0" smtClean="0"/>
              <a:t>,IT,</a:t>
            </a:r>
            <a:r>
              <a:rPr lang="ko-KR" altLang="en-US" sz="2000" dirty="0" smtClean="0"/>
              <a:t>시장경제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r>
              <a:rPr lang="ko-KR" altLang="en-US" sz="2400" dirty="0" smtClean="0"/>
              <a:t>인구지리적 통계자료        지리경제학적 통계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 NEAR PLATFORM, Wikipedia, Prosumer, 4</a:t>
            </a:r>
            <a:r>
              <a:rPr lang="ko-KR" altLang="en-US" sz="2400" dirty="0" err="1" smtClean="0"/>
              <a:t>차산업혁명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4" name="오른쪽 화살표 3"/>
          <p:cNvSpPr/>
          <p:nvPr/>
        </p:nvSpPr>
        <p:spPr>
          <a:xfrm>
            <a:off x="3923928" y="4869160"/>
            <a:ext cx="50405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58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3200" b="1" dirty="0" err="1" smtClean="0">
                <a:solidFill>
                  <a:schemeClr val="tx2"/>
                </a:solidFill>
              </a:rPr>
              <a:t>환동해의</a:t>
            </a:r>
            <a:r>
              <a:rPr lang="ko-KR" altLang="en-US" sz="3200" b="1" dirty="0" smtClean="0">
                <a:solidFill>
                  <a:schemeClr val="tx2"/>
                </a:solidFill>
              </a:rPr>
              <a:t> 의미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400" b="1" dirty="0"/>
              <a:t>한반도를 </a:t>
            </a:r>
            <a:r>
              <a:rPr lang="ko-KR" altLang="en-US" sz="2400" b="1" dirty="0" smtClean="0"/>
              <a:t>중심으로 </a:t>
            </a:r>
            <a:r>
              <a:rPr lang="ko-KR" altLang="en-US" sz="2400" b="1" dirty="0"/>
              <a:t>본 유라시아 대륙의 </a:t>
            </a:r>
            <a:r>
              <a:rPr lang="ko-KR" altLang="en-US" sz="2400" b="1" dirty="0" smtClean="0"/>
              <a:t>물류경로</a:t>
            </a:r>
            <a:endParaRPr lang="en-US" altLang="ko-KR" sz="2400" b="1" dirty="0" smtClean="0"/>
          </a:p>
          <a:p>
            <a:pPr marL="0" indent="0">
              <a:buNone/>
            </a:pPr>
            <a:endParaRPr lang="ko-KR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49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66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err="1" smtClean="0">
                <a:solidFill>
                  <a:schemeClr val="tx2"/>
                </a:solidFill>
              </a:rPr>
              <a:t>환동해</a:t>
            </a:r>
            <a:r>
              <a:rPr lang="ko-KR" altLang="en-US" sz="3200" b="1" dirty="0" smtClean="0">
                <a:solidFill>
                  <a:schemeClr val="tx2"/>
                </a:solidFill>
              </a:rPr>
              <a:t> 지역국가들의 정치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·</a:t>
            </a:r>
            <a:r>
              <a:rPr lang="ko-KR" altLang="en-US" sz="3200" b="1" dirty="0" smtClean="0">
                <a:solidFill>
                  <a:schemeClr val="tx2"/>
                </a:solidFill>
              </a:rPr>
              <a:t>경제적 </a:t>
            </a:r>
            <a:r>
              <a:rPr lang="ko-KR" altLang="en-US" sz="3200" b="1" dirty="0" smtClean="0">
                <a:solidFill>
                  <a:schemeClr val="tx2"/>
                </a:solidFill>
              </a:rPr>
              <a:t>배경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060848"/>
            <a:ext cx="8507288" cy="4525963"/>
          </a:xfrm>
        </p:spPr>
        <p:txBody>
          <a:bodyPr/>
          <a:lstStyle/>
          <a:p>
            <a:r>
              <a:rPr lang="ko-KR" altLang="en-US" sz="2400" dirty="0" smtClean="0"/>
              <a:t>러시아 </a:t>
            </a:r>
            <a:r>
              <a:rPr lang="en-US" altLang="ko-KR" sz="2400" dirty="0" smtClean="0"/>
              <a:t>: </a:t>
            </a:r>
            <a:r>
              <a:rPr lang="ko-KR" altLang="en-US" sz="1800" dirty="0" smtClean="0"/>
              <a:t>극동 </a:t>
            </a:r>
            <a:r>
              <a:rPr lang="ko-KR" altLang="en-US" sz="1800" dirty="0" err="1" smtClean="0"/>
              <a:t>자바이칼</a:t>
            </a:r>
            <a:r>
              <a:rPr lang="ko-KR" altLang="en-US" sz="1800" dirty="0" smtClean="0"/>
              <a:t> 경제사회발전 전략프로그램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극동개발부</a:t>
            </a:r>
            <a:r>
              <a:rPr lang="en-US" altLang="ko-KR" sz="1800" dirty="0" smtClean="0"/>
              <a:t>(2012)</a:t>
            </a:r>
          </a:p>
          <a:p>
            <a:r>
              <a:rPr lang="ko-KR" altLang="en-US" sz="2400" dirty="0" smtClean="0"/>
              <a:t>몽골</a:t>
            </a:r>
            <a:endParaRPr lang="en-US" altLang="ko-KR" sz="2400" dirty="0" smtClean="0"/>
          </a:p>
          <a:p>
            <a:r>
              <a:rPr lang="ko-KR" altLang="en-US" sz="2400" dirty="0" smtClean="0"/>
              <a:t>독립국가연합</a:t>
            </a:r>
            <a:endParaRPr lang="en-US" altLang="ko-KR" sz="2400" dirty="0" smtClean="0"/>
          </a:p>
          <a:p>
            <a:r>
              <a:rPr lang="ko-KR" altLang="en-US" sz="2400" dirty="0" smtClean="0"/>
              <a:t>일본</a:t>
            </a:r>
            <a:endParaRPr lang="en-US" altLang="ko-KR" sz="2400" dirty="0" smtClean="0"/>
          </a:p>
          <a:p>
            <a:r>
              <a:rPr lang="ko-KR" altLang="en-US" sz="2400" dirty="0" smtClean="0"/>
              <a:t>중국</a:t>
            </a:r>
            <a:r>
              <a:rPr lang="ko-KR" altLang="en-US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1800" dirty="0" err="1" smtClean="0"/>
              <a:t>창지투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동북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성 재개발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장강 경제벨트</a:t>
            </a:r>
            <a:r>
              <a:rPr lang="en-US" altLang="ko-KR" sz="1800" dirty="0" smtClean="0"/>
              <a:t> </a:t>
            </a:r>
          </a:p>
          <a:p>
            <a:r>
              <a:rPr lang="ko-KR" altLang="en-US" sz="2400" dirty="0" smtClean="0"/>
              <a:t>북한</a:t>
            </a:r>
            <a:endParaRPr lang="en-US" altLang="ko-KR" sz="2400" dirty="0" smtClean="0"/>
          </a:p>
          <a:p>
            <a:r>
              <a:rPr lang="en-US" altLang="ko-KR" sz="2400" dirty="0" smtClean="0"/>
              <a:t>OSJD</a:t>
            </a:r>
            <a:endParaRPr lang="ko-KR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418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배 </a:t>
            </a:r>
            <a:r>
              <a:rPr lang="ko-KR" altLang="en-US" sz="3200" b="1" dirty="0" smtClean="0">
                <a:solidFill>
                  <a:schemeClr val="tx2"/>
                </a:solidFill>
              </a:rPr>
              <a:t>경 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1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8724"/>
            <a:ext cx="7272808" cy="565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9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배 경 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2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8964489" cy="552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3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새로운 한반도를 위하여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TSR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새로운 한반도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  <a:r>
              <a:rPr lang="en-US" altLang="ko-KR" sz="2400" dirty="0" smtClean="0"/>
              <a:t>–</a:t>
            </a:r>
            <a:r>
              <a:rPr lang="ko-KR" altLang="en-US" sz="2400" dirty="0" smtClean="0"/>
              <a:t> 일일 생활권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  <a:r>
              <a:rPr lang="en-US" altLang="ko-KR" sz="2400" dirty="0" smtClean="0"/>
              <a:t>-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통일 후 </a:t>
            </a:r>
            <a:r>
              <a:rPr lang="ko-KR" altLang="en-US" sz="2400" dirty="0" smtClean="0"/>
              <a:t>일정기간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국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체제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나진 선봉</a:t>
            </a:r>
            <a:endParaRPr lang="ko-KR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914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장강경제벨트와  동북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3</a:t>
            </a:r>
            <a:r>
              <a:rPr lang="ko-KR" altLang="en-US" sz="3200" b="1" dirty="0" smtClean="0">
                <a:solidFill>
                  <a:schemeClr val="tx2"/>
                </a:solidFill>
              </a:rPr>
              <a:t>성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000" contrast="-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95296" cy="546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4445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역 할 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1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8282395"/>
              </p:ext>
            </p:extLst>
          </p:nvPr>
        </p:nvGraphicFramePr>
        <p:xfrm>
          <a:off x="539552" y="1196752"/>
          <a:ext cx="8064893" cy="5003204"/>
        </p:xfrm>
        <a:graphic>
          <a:graphicData uri="http://schemas.openxmlformats.org/drawingml/2006/table">
            <a:tbl>
              <a:tblPr/>
              <a:tblGrid>
                <a:gridCol w="1414303"/>
                <a:gridCol w="1414303"/>
                <a:gridCol w="1203840"/>
                <a:gridCol w="1414303"/>
                <a:gridCol w="1309072"/>
                <a:gridCol w="1309072"/>
              </a:tblGrid>
              <a:tr h="11482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기점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경유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종점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소요일수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3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물류비용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3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</a:t>
                      </a:r>
                      <a:r>
                        <a:rPr lang="en-US" sz="1100" b="1" kern="0" spc="-13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RMB/TEU)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비고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135334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하얼빈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육로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상하이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29,500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(4,720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달러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3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대련항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～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12,100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(1,936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달러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482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훈춘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나진항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～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8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9,000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(1,440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달러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대련항대비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75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719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0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</a:rPr>
              <a:t>역 할 </a:t>
            </a:r>
            <a:r>
              <a:rPr lang="en-US" altLang="ko-KR" sz="3200" b="1" dirty="0" smtClean="0">
                <a:solidFill>
                  <a:schemeClr val="tx2"/>
                </a:solidFill>
              </a:rPr>
              <a:t>2</a:t>
            </a:r>
            <a:endParaRPr lang="ko-KR" alt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997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Font typeface="Haansoft Dotum"/>
              <a:buChar char=" "/>
            </a:pPr>
            <a:r>
              <a:rPr lang="ko-KR" altLang="en-US" sz="4400" b="1" dirty="0" smtClean="0">
                <a:solidFill>
                  <a:srgbClr val="810000"/>
                </a:solidFill>
                <a:latin typeface="Haansoft Dotum"/>
              </a:rPr>
              <a:t>한국의 </a:t>
            </a:r>
            <a:r>
              <a:rPr lang="ko-KR" altLang="en-US" sz="4400" b="1" dirty="0">
                <a:solidFill>
                  <a:srgbClr val="810000"/>
                </a:solidFill>
                <a:latin typeface="Haansoft Dotum"/>
              </a:rPr>
              <a:t>대 동북 </a:t>
            </a:r>
            <a:r>
              <a:rPr lang="en-US" altLang="ko-KR" sz="4400" b="1" dirty="0">
                <a:solidFill>
                  <a:srgbClr val="810000"/>
                </a:solidFill>
                <a:latin typeface="Haansoft Dotum"/>
              </a:rPr>
              <a:t>3</a:t>
            </a:r>
            <a:r>
              <a:rPr lang="ko-KR" altLang="en-US" sz="4400" b="1" dirty="0">
                <a:solidFill>
                  <a:srgbClr val="810000"/>
                </a:solidFill>
                <a:latin typeface="Haansoft Dotum"/>
              </a:rPr>
              <a:t>성 수출업종과 한</a:t>
            </a:r>
            <a:r>
              <a:rPr lang="en-US" altLang="ko-KR" sz="4400" b="1" dirty="0">
                <a:solidFill>
                  <a:srgbClr val="810000"/>
                </a:solidFill>
                <a:latin typeface="Haansoft Dotum"/>
              </a:rPr>
              <a:t>·</a:t>
            </a:r>
            <a:r>
              <a:rPr lang="ko-KR" altLang="en-US" sz="4400" b="1" dirty="0">
                <a:solidFill>
                  <a:srgbClr val="810000"/>
                </a:solidFill>
                <a:latin typeface="Haansoft Dotum"/>
              </a:rPr>
              <a:t>중 </a:t>
            </a:r>
            <a:r>
              <a:rPr lang="en-US" altLang="ko-KR" sz="4400" b="1" dirty="0">
                <a:solidFill>
                  <a:srgbClr val="810000"/>
                </a:solidFill>
                <a:latin typeface="Haansoft Dotum"/>
              </a:rPr>
              <a:t>FTA </a:t>
            </a:r>
            <a:r>
              <a:rPr lang="ko-KR" altLang="en-US" sz="4400" b="1" dirty="0">
                <a:solidFill>
                  <a:srgbClr val="810000"/>
                </a:solidFill>
                <a:latin typeface="Haansoft Dotum"/>
              </a:rPr>
              <a:t>특혜관세 </a:t>
            </a:r>
            <a:r>
              <a:rPr lang="ko-KR" altLang="en-US" sz="4400" b="1" dirty="0" smtClean="0">
                <a:solidFill>
                  <a:srgbClr val="810000"/>
                </a:solidFill>
                <a:latin typeface="Haansoft Dotum"/>
              </a:rPr>
              <a:t>품목</a:t>
            </a:r>
            <a:endParaRPr lang="en-US" altLang="ko-KR" sz="4400" b="1" dirty="0" smtClean="0">
              <a:solidFill>
                <a:srgbClr val="810000"/>
              </a:solidFill>
              <a:latin typeface="Haansoft Dotum"/>
            </a:endParaRPr>
          </a:p>
          <a:p>
            <a:pPr marL="0" indent="0">
              <a:buFont typeface="Haansoft Dotum"/>
              <a:buChar char=" "/>
            </a:pPr>
            <a:endParaRPr lang="ko-KR" altLang="en-US" sz="4400" b="1" dirty="0">
              <a:solidFill>
                <a:srgbClr val="810000"/>
              </a:solidFill>
              <a:latin typeface="Haansoft Dotum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 smtClean="0">
                <a:solidFill>
                  <a:srgbClr val="000000"/>
                </a:solidFill>
                <a:latin typeface="Haansoft Dotum"/>
              </a:rPr>
              <a:t> </a:t>
            </a:r>
            <a:r>
              <a:rPr lang="ko-KR" altLang="en-US" sz="3600" b="1" dirty="0" smtClean="0">
                <a:solidFill>
                  <a:srgbClr val="000000"/>
                </a:solidFill>
                <a:latin typeface="Haansoft Dotum"/>
              </a:rPr>
              <a:t>동북</a:t>
            </a:r>
            <a:r>
              <a:rPr lang="ko-KR" altLang="en-US" b="1" dirty="0" smtClean="0">
                <a:solidFill>
                  <a:srgbClr val="000000"/>
                </a:solidFill>
                <a:latin typeface="Haansoft Dotum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Haansoft Dotum"/>
              </a:rPr>
              <a:t>3</a:t>
            </a:r>
            <a:r>
              <a:rPr lang="ko-KR" altLang="en-US" b="1" dirty="0" smtClean="0">
                <a:solidFill>
                  <a:srgbClr val="000000"/>
                </a:solidFill>
                <a:latin typeface="Haansoft Dotum"/>
              </a:rPr>
              <a:t>성 </a:t>
            </a:r>
            <a:r>
              <a:rPr lang="en-US" altLang="ko-KR" sz="3600" b="1" dirty="0" smtClean="0">
                <a:solidFill>
                  <a:srgbClr val="000000"/>
                </a:solidFill>
                <a:latin typeface="Haansoft Dotum"/>
              </a:rPr>
              <a:t>-</a:t>
            </a:r>
            <a:r>
              <a:rPr lang="ko-KR" altLang="en-US" b="1" dirty="0" smtClean="0">
                <a:solidFill>
                  <a:srgbClr val="000000"/>
                </a:solidFill>
                <a:latin typeface="Haansoft Dotum"/>
              </a:rPr>
              <a:t> 한국과 </a:t>
            </a:r>
            <a:r>
              <a:rPr lang="ko-KR" altLang="en-US" b="1" dirty="0">
                <a:solidFill>
                  <a:srgbClr val="000000"/>
                </a:solidFill>
                <a:latin typeface="Haansoft Dotum"/>
              </a:rPr>
              <a:t>동북 </a:t>
            </a:r>
            <a:r>
              <a:rPr lang="en-US" altLang="ko-KR" b="1" dirty="0">
                <a:solidFill>
                  <a:srgbClr val="000000"/>
                </a:solidFill>
                <a:latin typeface="Haansoft Dotum"/>
              </a:rPr>
              <a:t>3</a:t>
            </a:r>
            <a:r>
              <a:rPr lang="ko-KR" altLang="en-US" b="1" dirty="0" smtClean="0">
                <a:solidFill>
                  <a:srgbClr val="000000"/>
                </a:solidFill>
                <a:latin typeface="Haansoft Dotum"/>
              </a:rPr>
              <a:t>성</a:t>
            </a:r>
            <a:endParaRPr lang="en-US" altLang="ko-KR" b="1" dirty="0" smtClean="0">
              <a:solidFill>
                <a:srgbClr val="000000"/>
              </a:solidFill>
              <a:latin typeface="Haansoft Dotum"/>
            </a:endParaRPr>
          </a:p>
          <a:p>
            <a:pPr>
              <a:buNone/>
            </a:pPr>
            <a:endParaRPr lang="ko-KR" altLang="en-US" b="1" dirty="0">
              <a:solidFill>
                <a:srgbClr val="000000"/>
              </a:solidFill>
              <a:latin typeface="Haansoft Dotum"/>
            </a:endParaRPr>
          </a:p>
          <a:p>
            <a:pPr marL="0" indent="0">
              <a:buFont typeface="Haansoft Dotum"/>
              <a:buChar char=" "/>
            </a:pP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주요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수출업종 한중 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FTA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에 따른 중국 측 개방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품목</a:t>
            </a:r>
            <a:endParaRPr lang="en-US" altLang="ko-KR" dirty="0" smtClean="0">
              <a:solidFill>
                <a:srgbClr val="000000"/>
              </a:solidFill>
              <a:latin typeface="Haansoft Dotum"/>
            </a:endParaRPr>
          </a:p>
          <a:p>
            <a:pPr marL="0" indent="0">
              <a:buFont typeface="Haansoft Dotum"/>
              <a:buChar char=" "/>
            </a:pPr>
            <a:endParaRPr lang="ko-KR" altLang="en-US" dirty="0">
              <a:solidFill>
                <a:srgbClr val="000000"/>
              </a:solidFill>
              <a:latin typeface="Haansoft Dotum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Haansoft Dotum"/>
              </a:rPr>
              <a:t>랴오닝성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</a:t>
            </a:r>
            <a:endParaRPr lang="en-US" altLang="ko-KR" dirty="0" smtClean="0">
              <a:solidFill>
                <a:srgbClr val="000000"/>
              </a:solidFill>
              <a:latin typeface="Haansoft Dotum"/>
            </a:endParaRPr>
          </a:p>
          <a:p>
            <a:pPr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-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기계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전자전기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-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일부 중소형 생활가전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전기밥솥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세탁기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냉장고 등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및 의료기기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</a:t>
            </a:r>
          </a:p>
          <a:p>
            <a:pPr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 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-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가전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부품 등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개방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포장기계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환경오염저감 장비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등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)</a:t>
            </a:r>
          </a:p>
          <a:p>
            <a:pPr>
              <a:buNone/>
            </a:pPr>
            <a:endParaRPr lang="ko-KR" altLang="en-US" dirty="0">
              <a:solidFill>
                <a:srgbClr val="000000"/>
              </a:solidFill>
              <a:latin typeface="Haansoft Dotum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Haansoft Dotum"/>
              </a:rPr>
              <a:t>지린성</a:t>
            </a:r>
            <a:endParaRPr lang="en-US" altLang="ko-KR" dirty="0" smtClean="0">
              <a:solidFill>
                <a:srgbClr val="000000"/>
              </a:solidFill>
              <a:latin typeface="Haansoft Dotum"/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 -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철강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섬유 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냉연강판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latin typeface="Haansoft Dotum"/>
              </a:rPr>
              <a:t>스테인레스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 열연강판 및 범용제품인 </a:t>
            </a:r>
            <a:r>
              <a:rPr lang="ko-KR" altLang="en-US" dirty="0" err="1">
                <a:solidFill>
                  <a:srgbClr val="000000"/>
                </a:solidFill>
                <a:latin typeface="Haansoft Dotum"/>
              </a:rPr>
              <a:t>후판</a:t>
            </a:r>
            <a:endParaRPr lang="ko-KR" altLang="en-US" dirty="0">
              <a:solidFill>
                <a:srgbClr val="000000"/>
              </a:solidFill>
              <a:latin typeface="Haansoft Dotum"/>
            </a:endParaRPr>
          </a:p>
          <a:p>
            <a:pPr marL="0" indent="0">
              <a:buFont typeface="Haansoft Dotum"/>
              <a:buChar char=" "/>
            </a:pP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 -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편직물 및 유망품목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기능성 의류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latin typeface="Haansoft Dotum"/>
              </a:rPr>
              <a:t>유아복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 등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)</a:t>
            </a:r>
          </a:p>
          <a:p>
            <a:pPr marL="0" indent="0">
              <a:buFont typeface="Haansoft Dotum"/>
              <a:buChar char=" "/>
            </a:pPr>
            <a:endParaRPr lang="en-US" altLang="ko-KR" dirty="0">
              <a:solidFill>
                <a:srgbClr val="000000"/>
              </a:solidFill>
              <a:latin typeface="Haansoft Dotum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Haansoft Dotum"/>
              </a:rPr>
              <a:t>헤이룽장성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 </a:t>
            </a:r>
            <a:endParaRPr lang="en-US" altLang="ko-KR" dirty="0" smtClean="0">
              <a:solidFill>
                <a:srgbClr val="000000"/>
              </a:solidFill>
              <a:latin typeface="Haansoft Dotum"/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  -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석유화학 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첨단 고부가가치 제품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이온교환수지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latin typeface="Haansoft Dotum"/>
              </a:rPr>
              <a:t>고흡수성수지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폴리우레탄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등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),</a:t>
            </a:r>
            <a:endParaRPr lang="en-US" altLang="ko-KR" dirty="0">
              <a:solidFill>
                <a:srgbClr val="000000"/>
              </a:solidFill>
              <a:latin typeface="Haansoft Dotum"/>
            </a:endParaRPr>
          </a:p>
          <a:p>
            <a:pPr marL="0" indent="0">
              <a:buFont typeface="Haansoft Dotum"/>
              <a:buChar char=" "/>
            </a:pPr>
            <a:r>
              <a:rPr lang="ko-KR" altLang="en-US" dirty="0" smtClean="0">
                <a:solidFill>
                  <a:srgbClr val="000000"/>
                </a:solidFill>
                <a:latin typeface="Haansoft Dotum"/>
              </a:rPr>
              <a:t>                   중국 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내 공급 부족 기초원료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에틸렌</a:t>
            </a:r>
            <a:r>
              <a:rPr lang="en-US" altLang="ko-KR" dirty="0">
                <a:solidFill>
                  <a:srgbClr val="000000"/>
                </a:solidFill>
                <a:latin typeface="Haansoft Dotum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latin typeface="Haansoft Dotum"/>
              </a:rPr>
              <a:t>프로필렌</a:t>
            </a:r>
            <a:r>
              <a:rPr lang="ko-KR" altLang="en-US" dirty="0">
                <a:solidFill>
                  <a:srgbClr val="000000"/>
                </a:solidFill>
                <a:latin typeface="Haansoft Dotum"/>
              </a:rPr>
              <a:t> 등</a:t>
            </a:r>
            <a:r>
              <a:rPr lang="en-US" altLang="ko-KR" dirty="0" smtClean="0">
                <a:solidFill>
                  <a:srgbClr val="000000"/>
                </a:solidFill>
                <a:latin typeface="Haansoft Dotum"/>
              </a:rPr>
              <a:t>)</a:t>
            </a:r>
          </a:p>
          <a:p>
            <a:pPr marL="0" indent="0">
              <a:buFont typeface="Haansoft Dotum"/>
              <a:buChar char=" "/>
            </a:pPr>
            <a:endParaRPr lang="en-US" altLang="ko-KR" dirty="0">
              <a:solidFill>
                <a:srgbClr val="000000"/>
              </a:solidFill>
              <a:latin typeface="Haansoft Dotum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rgbClr val="000000"/>
                </a:solidFill>
                <a:latin typeface="Haansoft Batang"/>
              </a:rPr>
              <a:t>  </a:t>
            </a:r>
            <a:r>
              <a:rPr lang="ko-KR" altLang="en-US" sz="2800" dirty="0" smtClean="0">
                <a:solidFill>
                  <a:srgbClr val="000000"/>
                </a:solidFill>
                <a:latin typeface="Haansoft Batang"/>
              </a:rPr>
              <a:t>   * </a:t>
            </a:r>
            <a:r>
              <a:rPr lang="ko-KR" altLang="en-US" sz="2800" dirty="0" smtClean="0">
                <a:solidFill>
                  <a:srgbClr val="000000"/>
                </a:solidFill>
                <a:latin typeface="Haansoft Batang"/>
              </a:rPr>
              <a:t>주</a:t>
            </a:r>
            <a:r>
              <a:rPr lang="en-US" altLang="ko-KR" sz="2800" dirty="0">
                <a:solidFill>
                  <a:srgbClr val="000000"/>
                </a:solidFill>
                <a:latin typeface="Haansoft Batang"/>
              </a:rPr>
              <a:t>: </a:t>
            </a:r>
            <a:r>
              <a:rPr lang="ko-KR" altLang="en-US" sz="2800" dirty="0">
                <a:solidFill>
                  <a:srgbClr val="000000"/>
                </a:solidFill>
                <a:latin typeface="Haansoft Batang"/>
              </a:rPr>
              <a:t>산업통상자원부 </a:t>
            </a:r>
            <a:r>
              <a:rPr lang="en-US" altLang="ko-KR" sz="2800" dirty="0">
                <a:solidFill>
                  <a:srgbClr val="000000"/>
                </a:solidFill>
                <a:latin typeface="Haansoft Batang"/>
              </a:rPr>
              <a:t>(2015), “</a:t>
            </a:r>
            <a:r>
              <a:rPr lang="ko-KR" altLang="en-US" sz="2800" dirty="0">
                <a:solidFill>
                  <a:srgbClr val="000000"/>
                </a:solidFill>
                <a:latin typeface="Haansoft Batang"/>
              </a:rPr>
              <a:t>한</a:t>
            </a:r>
            <a:r>
              <a:rPr lang="en-US" altLang="ko-KR" sz="2800" dirty="0">
                <a:solidFill>
                  <a:srgbClr val="000000"/>
                </a:solidFill>
                <a:latin typeface="Haansoft Batang"/>
              </a:rPr>
              <a:t>·</a:t>
            </a:r>
            <a:r>
              <a:rPr lang="ko-KR" altLang="en-US" sz="2800" dirty="0">
                <a:solidFill>
                  <a:srgbClr val="000000"/>
                </a:solidFill>
                <a:latin typeface="Haansoft Batang"/>
              </a:rPr>
              <a:t>중 </a:t>
            </a:r>
            <a:r>
              <a:rPr lang="en-US" altLang="ko-KR" sz="2800" dirty="0">
                <a:solidFill>
                  <a:srgbClr val="000000"/>
                </a:solidFill>
                <a:latin typeface="Haansoft Batang"/>
              </a:rPr>
              <a:t>FTA </a:t>
            </a:r>
            <a:r>
              <a:rPr lang="ko-KR" altLang="en-US" sz="2800" dirty="0" err="1">
                <a:solidFill>
                  <a:srgbClr val="000000"/>
                </a:solidFill>
                <a:latin typeface="Haansoft Batang"/>
              </a:rPr>
              <a:t>가서명</a:t>
            </a:r>
            <a:r>
              <a:rPr lang="ko-KR" altLang="en-US" sz="2800" dirty="0">
                <a:solidFill>
                  <a:srgbClr val="000000"/>
                </a:solidFill>
                <a:latin typeface="Haansoft Batang"/>
              </a:rPr>
              <a:t> 참고자료”</a:t>
            </a:r>
            <a:r>
              <a:rPr lang="en-US" altLang="ko-KR" sz="2800" dirty="0">
                <a:solidFill>
                  <a:srgbClr val="000000"/>
                </a:solidFill>
                <a:latin typeface="Haansoft Batang"/>
              </a:rPr>
              <a:t>, 2015</a:t>
            </a:r>
            <a:r>
              <a:rPr lang="ko-KR" altLang="en-US" sz="2800" dirty="0">
                <a:solidFill>
                  <a:srgbClr val="000000"/>
                </a:solidFill>
                <a:latin typeface="Haansoft Batang"/>
              </a:rPr>
              <a:t>년 </a:t>
            </a:r>
            <a:r>
              <a:rPr lang="en-US" altLang="ko-KR" sz="2800" dirty="0">
                <a:solidFill>
                  <a:srgbClr val="000000"/>
                </a:solidFill>
                <a:latin typeface="Haansoft Batang"/>
              </a:rPr>
              <a:t>2</a:t>
            </a:r>
            <a:r>
              <a:rPr lang="ko-KR" altLang="en-US" sz="2800" dirty="0">
                <a:solidFill>
                  <a:srgbClr val="000000"/>
                </a:solidFill>
                <a:latin typeface="Haansoft Batang"/>
              </a:rPr>
              <a:t>월</a:t>
            </a:r>
            <a:r>
              <a:rPr lang="en-US" altLang="ko-KR" sz="2800" dirty="0">
                <a:solidFill>
                  <a:srgbClr val="000000"/>
                </a:solidFill>
                <a:latin typeface="Haansoft Batang"/>
              </a:rPr>
              <a:t>. </a:t>
            </a:r>
            <a:r>
              <a:rPr lang="ko-KR" altLang="en-US" sz="2800" dirty="0" smtClean="0">
                <a:solidFill>
                  <a:srgbClr val="000000"/>
                </a:solidFill>
                <a:latin typeface="Haansoft Batang"/>
              </a:rPr>
              <a:t>최남</a:t>
            </a:r>
            <a:r>
              <a:rPr lang="ko-KR" altLang="en-US" sz="2800" dirty="0">
                <a:solidFill>
                  <a:srgbClr val="000000"/>
                </a:solidFill>
                <a:latin typeface="Haansoft Batang"/>
              </a:rPr>
              <a:t>석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267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423</Words>
  <Application>Microsoft Office PowerPoint</Application>
  <PresentationFormat>화면 슬라이드 쇼(4:3)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환동해 지자체 교류협력의  배경과 역할</vt:lpstr>
      <vt:lpstr>환동해의 의미</vt:lpstr>
      <vt:lpstr>환동해 지역국가들의 정치·경제적 배경</vt:lpstr>
      <vt:lpstr>배 경 1</vt:lpstr>
      <vt:lpstr>배 경 2</vt:lpstr>
      <vt:lpstr>새로운 한반도를 위하여</vt:lpstr>
      <vt:lpstr>장강경제벨트와  동북3성</vt:lpstr>
      <vt:lpstr>역 할 1</vt:lpstr>
      <vt:lpstr>역 할 2</vt:lpstr>
      <vt:lpstr>중국의 일대일로</vt:lpstr>
      <vt:lpstr>미얀마 - 쿤밍</vt:lpstr>
      <vt:lpstr>결 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환동해 지자체 교류협력의 배경과 역할</dc:title>
  <dc:creator>user</dc:creator>
  <cp:lastModifiedBy>a</cp:lastModifiedBy>
  <cp:revision>79</cp:revision>
  <dcterms:created xsi:type="dcterms:W3CDTF">2017-06-04T01:20:12Z</dcterms:created>
  <dcterms:modified xsi:type="dcterms:W3CDTF">2017-07-07T07:57:51Z</dcterms:modified>
</cp:coreProperties>
</file>